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7"/>
  </p:notesMasterIdLst>
  <p:handoutMasterIdLst>
    <p:handoutMasterId r:id="rId18"/>
  </p:handoutMasterIdLst>
  <p:sldIdLst>
    <p:sldId id="1779" r:id="rId7"/>
    <p:sldId id="1829" r:id="rId8"/>
    <p:sldId id="1851" r:id="rId9"/>
    <p:sldId id="1852" r:id="rId10"/>
    <p:sldId id="1853" r:id="rId11"/>
    <p:sldId id="1854" r:id="rId12"/>
    <p:sldId id="1855" r:id="rId13"/>
    <p:sldId id="1856" r:id="rId14"/>
    <p:sldId id="1850" r:id="rId15"/>
    <p:sldId id="680" r:id="rId16"/>
  </p:sldIdLst>
  <p:sldSz cx="12196763" cy="6858000"/>
  <p:notesSz cx="6805613" cy="9939338"/>
  <p:custDataLst>
    <p:tags r:id="rId1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00FDFF"/>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20" autoAdjust="0"/>
    <p:restoredTop sz="96154" autoAdjust="0"/>
  </p:normalViewPr>
  <p:slideViewPr>
    <p:cSldViewPr showGuides="1">
      <p:cViewPr varScale="1">
        <p:scale>
          <a:sx n="117" d="100"/>
          <a:sy n="117" d="100"/>
        </p:scale>
        <p:origin x="496"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2023/2/19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5244570C-905B-FD48-B1F4-DC0424DB3C04}"/>
              </a:ext>
            </a:extLst>
          </p:cNvPr>
          <p:cNvSpPr>
            <a:spLocks noGrp="1"/>
          </p:cNvSpPr>
          <p:nvPr>
            <p:ph sz="half" idx="10"/>
          </p:nvPr>
        </p:nvSpPr>
        <p:spPr>
          <a:xfrm>
            <a:off x="6296160" y="1476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FC114392-2D9D-3849-A791-51E9DE791D21}"/>
              </a:ext>
            </a:extLst>
          </p:cNvPr>
          <p:cNvSpPr>
            <a:spLocks noGrp="1"/>
          </p:cNvSpPr>
          <p:nvPr>
            <p:ph sz="half" idx="10"/>
          </p:nvPr>
        </p:nvSpPr>
        <p:spPr>
          <a:xfrm>
            <a:off x="6312713"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341718"/>
          </a:xfrm>
          <a:prstGeom prst="rect">
            <a:avLst/>
          </a:prstGeom>
        </p:spPr>
        <p:txBody>
          <a:bodyPr anchor="ctr"/>
          <a:lstStyle>
            <a:lvl1pPr algn="ctr">
              <a:lnSpc>
                <a:spcPct val="10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12641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89654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openai.com/blog/chatgpt/" TargetMode="External"/><Relationship Id="rId2" Type="http://schemas.openxmlformats.org/officeDocument/2006/relationships/hyperlink" Target="https://openai.com/blog/instruction-following/" TargetMode="External"/><Relationship Id="rId1" Type="http://schemas.openxmlformats.org/officeDocument/2006/relationships/slideLayout" Target="../slideLayouts/slideLayout4.xml"/><Relationship Id="rId6" Type="http://schemas.openxmlformats.org/officeDocument/2006/relationships/hyperlink" Target="https://jalammar.github.io/" TargetMode="External"/><Relationship Id="rId5" Type="http://schemas.openxmlformats.org/officeDocument/2006/relationships/hyperlink" Target="https://jalammar.github.io/how-gpt3-works-visualizations-animations/" TargetMode="External"/><Relationship Id="rId4" Type="http://schemas.openxmlformats.org/officeDocument/2006/relationships/hyperlink" Target="https://sh-tsang.medium.com/review-instructgpt-training-language-models-to-follow-instructions-with-human-feedback-7fce4bf9059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40A7992-1C98-BE48-AED9-38DA440A490E}"/>
              </a:ext>
            </a:extLst>
          </p:cNvPr>
          <p:cNvSpPr>
            <a:spLocks noGrp="1"/>
          </p:cNvSpPr>
          <p:nvPr>
            <p:ph type="ctrTitle"/>
          </p:nvPr>
        </p:nvSpPr>
        <p:spPr>
          <a:xfrm>
            <a:off x="239443" y="692696"/>
            <a:ext cx="6651026" cy="2817418"/>
          </a:xfrm>
        </p:spPr>
        <p:txBody>
          <a:bodyPr>
            <a:noAutofit/>
          </a:bodyPr>
          <a:lstStyle/>
          <a:p>
            <a:r>
              <a:rPr lang="zh-CN" altLang="en-US" sz="9600" dirty="0">
                <a:solidFill>
                  <a:schemeClr val="bg1"/>
                </a:solidFill>
                <a:latin typeface="Futura Medium" panose="020B0602020204020303" pitchFamily="34" charset="-79"/>
                <a:cs typeface="Futura Medium" panose="020B0602020204020303" pitchFamily="34" charset="-79"/>
              </a:rPr>
              <a:t>计算架构的发展</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239443" y="3717032"/>
            <a:ext cx="6531276" cy="885327"/>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82557" y="544522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sz="3200"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5184576"/>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擅长逻辑计算的 </a:t>
            </a:r>
            <a:r>
              <a:rPr lang="en-US" altLang="zh-CN" sz="3600" dirty="0">
                <a:solidFill>
                  <a:srgbClr val="374154"/>
                </a:solidFill>
                <a:latin typeface="Gill Sans MT" panose="020B0502020104020203" pitchFamily="34" charset="0"/>
              </a:rPr>
              <a:t>CPU</a:t>
            </a: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为图形并行而生的 </a:t>
            </a:r>
            <a:r>
              <a:rPr lang="en-US" altLang="zh-CN" sz="3600" dirty="0">
                <a:solidFill>
                  <a:srgbClr val="374154"/>
                </a:solidFill>
                <a:latin typeface="Gill Sans MT" panose="020B0502020104020203" pitchFamily="34" charset="0"/>
              </a:rPr>
              <a:t>GPU</a:t>
            </a:r>
            <a:endParaRPr lang="en-US" altLang="zh-CN" sz="3600" b="1" dirty="0">
              <a:solidFill>
                <a:srgbClr val="374154"/>
              </a:solidFill>
              <a:latin typeface="Gill Sans MT" panose="020B0502020104020203" pitchFamily="34" charset="0"/>
            </a:endParaRPr>
          </a:p>
          <a:p>
            <a:pPr marL="457200" indent="-457200">
              <a:spcAft>
                <a:spcPts val="0"/>
              </a:spcAft>
              <a:buFont typeface="+mj-lt"/>
              <a:buAutoNum type="arabicPeriod"/>
            </a:pPr>
            <a:r>
              <a:rPr lang="en-US" altLang="zh-CN" sz="3600" dirty="0">
                <a:solidFill>
                  <a:srgbClr val="374154"/>
                </a:solidFill>
                <a:latin typeface="Gill Sans MT" panose="020B0502020104020203" pitchFamily="34" charset="0"/>
              </a:rPr>
              <a:t>AI</a:t>
            </a:r>
            <a:r>
              <a:rPr lang="zh-CN" altLang="en-US" sz="3600" dirty="0">
                <a:solidFill>
                  <a:srgbClr val="374154"/>
                </a:solidFill>
                <a:latin typeface="Gill Sans MT" panose="020B0502020104020203" pitchFamily="34" charset="0"/>
              </a:rPr>
              <a:t>芯片的爆发 </a:t>
            </a:r>
            <a:r>
              <a:rPr lang="en-US" altLang="zh-CN" sz="3600" dirty="0">
                <a:solidFill>
                  <a:srgbClr val="374154"/>
                </a:solidFill>
                <a:latin typeface="Gill Sans MT" panose="020B0502020104020203" pitchFamily="34" charset="0"/>
              </a:rPr>
              <a:t>NPU</a:t>
            </a: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芯片异构融合</a:t>
            </a:r>
            <a:endParaRPr lang="en-US" altLang="zh-CN" sz="36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9403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2E99EB4-F82E-A248-9716-364703E975C0}"/>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AD21F833-2E69-CD47-B81C-1C3CFA10DC18}"/>
              </a:ext>
            </a:extLst>
          </p:cNvPr>
          <p:cNvSpPr>
            <a:spLocks noGrp="1"/>
          </p:cNvSpPr>
          <p:nvPr>
            <p:ph sz="half" idx="1"/>
          </p:nvPr>
        </p:nvSpPr>
        <p:spPr/>
        <p:txBody>
          <a:bodyPr/>
          <a:lstStyle/>
          <a:p>
            <a:r>
              <a:rPr lang="zh-CN" altLang="en-US" dirty="0"/>
              <a:t>世界首块</a:t>
            </a:r>
            <a:r>
              <a:rPr lang="en-US" altLang="zh-CN" dirty="0"/>
              <a:t>CPU</a:t>
            </a:r>
            <a:r>
              <a:rPr lang="zh-CN" altLang="en-US" dirty="0"/>
              <a:t>诞生于</a:t>
            </a:r>
            <a:r>
              <a:rPr lang="en-US" altLang="zh-CN" dirty="0"/>
              <a:t>1971</a:t>
            </a:r>
            <a:r>
              <a:rPr lang="zh-CN" altLang="en-US" dirty="0"/>
              <a:t>年，但它的概念可以追溯到世界上第一台具有现代意义的通用计算机</a:t>
            </a:r>
            <a:r>
              <a:rPr lang="en-US" altLang="zh-CN" dirty="0"/>
              <a:t>——EDVAC</a:t>
            </a:r>
            <a:r>
              <a:rPr lang="zh-CN" altLang="en-US" dirty="0"/>
              <a:t>身上。</a:t>
            </a:r>
          </a:p>
          <a:p>
            <a:br>
              <a:rPr lang="zh-CN" altLang="en-US" dirty="0"/>
            </a:br>
            <a:endParaRPr lang="zh-CN" altLang="en-US" dirty="0"/>
          </a:p>
        </p:txBody>
      </p:sp>
    </p:spTree>
    <p:extLst>
      <p:ext uri="{BB962C8B-B14F-4D97-AF65-F5344CB8AC3E}">
        <p14:creationId xmlns:p14="http://schemas.microsoft.com/office/powerpoint/2010/main" val="141119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185D9A8-C5A0-1048-8ACB-8C2DCF7E6310}"/>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413CEC7E-BBBD-5F41-AA1C-1FE966B24345}"/>
              </a:ext>
            </a:extLst>
          </p:cNvPr>
          <p:cNvSpPr>
            <a:spLocks noGrp="1"/>
          </p:cNvSpPr>
          <p:nvPr>
            <p:ph sz="half" idx="1"/>
          </p:nvPr>
        </p:nvSpPr>
        <p:spPr/>
        <p:txBody>
          <a:bodyPr/>
          <a:lstStyle/>
          <a:p>
            <a:r>
              <a:rPr lang="en-US" altLang="zh-CN" dirty="0"/>
              <a:t>EDVAC</a:t>
            </a:r>
            <a:r>
              <a:rPr lang="zh-CN" altLang="en-US" dirty="0"/>
              <a:t>是</a:t>
            </a:r>
            <a:r>
              <a:rPr lang="en-US" altLang="zh-CN" dirty="0"/>
              <a:t>ENIAC</a:t>
            </a:r>
            <a:r>
              <a:rPr lang="zh-CN" altLang="en-US" dirty="0"/>
              <a:t>（世界第一台电子计算机）的小老弟，由冯</a:t>
            </a:r>
            <a:r>
              <a:rPr lang="en-US" altLang="zh-CN" dirty="0"/>
              <a:t>·</a:t>
            </a:r>
            <a:r>
              <a:rPr lang="zh-CN" altLang="en-US" dirty="0"/>
              <a:t>诺伊曼设计。</a:t>
            </a:r>
            <a:r>
              <a:rPr lang="en-US" altLang="zh-CN" dirty="0"/>
              <a:t>EDVAC</a:t>
            </a:r>
            <a:r>
              <a:rPr lang="zh-CN" altLang="en-US" dirty="0"/>
              <a:t>最大的改变之一，就是将计算机划由运算器、控制器、存储器、输入和输出这五个部分组成。这就是著名的冯</a:t>
            </a:r>
            <a:r>
              <a:rPr lang="en-US" altLang="zh-CN" dirty="0"/>
              <a:t>·</a:t>
            </a:r>
            <a:r>
              <a:rPr lang="zh-CN" altLang="en-US" dirty="0"/>
              <a:t>诺伊曼架构。从这个架构里，我们就可以看到</a:t>
            </a:r>
            <a:r>
              <a:rPr lang="en-US" altLang="zh-CN" dirty="0"/>
              <a:t>CPU</a:t>
            </a:r>
            <a:r>
              <a:rPr lang="zh-CN" altLang="en-US" dirty="0"/>
              <a:t>的雏形。</a:t>
            </a:r>
            <a:br>
              <a:rPr lang="zh-CN" altLang="en-US" dirty="0"/>
            </a:br>
            <a:endParaRPr lang="zh-CN" altLang="en-US" dirty="0"/>
          </a:p>
        </p:txBody>
      </p:sp>
    </p:spTree>
    <p:extLst>
      <p:ext uri="{BB962C8B-B14F-4D97-AF65-F5344CB8AC3E}">
        <p14:creationId xmlns:p14="http://schemas.microsoft.com/office/powerpoint/2010/main" val="2269624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8EA5D20-1707-434D-ADAF-A466DACE1BEC}"/>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BB4AB7C3-D48A-AA4A-B183-2E82E0AD0BC9}"/>
              </a:ext>
            </a:extLst>
          </p:cNvPr>
          <p:cNvSpPr>
            <a:spLocks noGrp="1"/>
          </p:cNvSpPr>
          <p:nvPr>
            <p:ph sz="half" idx="1"/>
          </p:nvPr>
        </p:nvSpPr>
        <p:spPr/>
        <p:txBody>
          <a:bodyPr/>
          <a:lstStyle/>
          <a:p>
            <a:r>
              <a:rPr lang="zh-CN" altLang="en-US" dirty="0"/>
              <a:t>从彼时至今，无论</a:t>
            </a:r>
            <a:r>
              <a:rPr lang="en-US" altLang="zh-CN" dirty="0"/>
              <a:t>CPU</a:t>
            </a:r>
            <a:r>
              <a:rPr lang="zh-CN" altLang="en-US" dirty="0"/>
              <a:t>的具体实现怎么变、晶体管数量翻多少番，它的构成始终由运算器、控制器和寄存器这三大部分组成。</a:t>
            </a:r>
          </a:p>
        </p:txBody>
      </p:sp>
    </p:spTree>
    <p:extLst>
      <p:ext uri="{BB962C8B-B14F-4D97-AF65-F5344CB8AC3E}">
        <p14:creationId xmlns:p14="http://schemas.microsoft.com/office/powerpoint/2010/main" val="3288933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703F0829-E9F9-7C45-969D-8FFC9879FC63}"/>
              </a:ext>
            </a:extLst>
          </p:cNvPr>
          <p:cNvSpPr>
            <a:spLocks noGrp="1"/>
          </p:cNvSpPr>
          <p:nvPr>
            <p:ph type="title"/>
          </p:nvPr>
        </p:nvSpPr>
        <p:spPr/>
        <p:txBody>
          <a:bodyPr/>
          <a:lstStyle/>
          <a:p>
            <a:endParaRPr lang="zh-CN" altLang="en-US"/>
          </a:p>
        </p:txBody>
      </p:sp>
      <p:sp>
        <p:nvSpPr>
          <p:cNvPr id="9" name="内容占位符 8">
            <a:extLst>
              <a:ext uri="{FF2B5EF4-FFF2-40B4-BE49-F238E27FC236}">
                <a16:creationId xmlns:a16="http://schemas.microsoft.com/office/drawing/2014/main" id="{8B0965B5-6890-A146-9E58-5CEE1D29B0B1}"/>
              </a:ext>
            </a:extLst>
          </p:cNvPr>
          <p:cNvSpPr>
            <a:spLocks noGrp="1"/>
          </p:cNvSpPr>
          <p:nvPr>
            <p:ph sz="half" idx="1"/>
          </p:nvPr>
        </p:nvSpPr>
        <p:spPr/>
        <p:txBody>
          <a:bodyPr/>
          <a:lstStyle/>
          <a:p>
            <a:r>
              <a:rPr lang="zh-CN" altLang="en-US" dirty="0"/>
              <a:t>其中，运算器也叫算术逻辑单元（</a:t>
            </a:r>
            <a:r>
              <a:rPr lang="en-US" altLang="zh-CN" dirty="0"/>
              <a:t>ALU</a:t>
            </a:r>
            <a:r>
              <a:rPr lang="zh-CN" altLang="en-US" dirty="0"/>
              <a:t>），负责算术运算和逻辑运算。寄存器细分为指令寄存器和数据寄存器等，负责暂存指令、</a:t>
            </a:r>
            <a:r>
              <a:rPr lang="en-US" altLang="zh-CN" dirty="0"/>
              <a:t>ALU</a:t>
            </a:r>
            <a:r>
              <a:rPr lang="zh-CN" altLang="en-US" dirty="0"/>
              <a:t>所需的操作数、</a:t>
            </a:r>
            <a:r>
              <a:rPr lang="en-US" altLang="zh-CN" dirty="0"/>
              <a:t>ALU</a:t>
            </a:r>
            <a:r>
              <a:rPr lang="zh-CN" altLang="en-US" dirty="0"/>
              <a:t>算出的结果等。</a:t>
            </a:r>
          </a:p>
          <a:p>
            <a:r>
              <a:rPr lang="zh-CN" altLang="en-US" dirty="0"/>
              <a:t>控制器则负责整体调度工作，包括对要执行的指令进行译码、从内存中调取数据给寄存器、向运算器和寄存器发出具体操作指令等。</a:t>
            </a:r>
          </a:p>
          <a:p>
            <a:br>
              <a:rPr lang="zh-CN" altLang="en-US" dirty="0"/>
            </a:br>
            <a:br>
              <a:rPr lang="zh-CN" altLang="en-US" dirty="0"/>
            </a:br>
            <a:endParaRPr lang="zh-CN" altLang="en-US" dirty="0"/>
          </a:p>
        </p:txBody>
      </p:sp>
    </p:spTree>
    <p:extLst>
      <p:ext uri="{BB962C8B-B14F-4D97-AF65-F5344CB8AC3E}">
        <p14:creationId xmlns:p14="http://schemas.microsoft.com/office/powerpoint/2010/main" val="681370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7D5D9A-731A-154E-BB2C-EA3A3E6CB19E}"/>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33454F34-8C30-554D-A3F9-1A017A03E545}"/>
              </a:ext>
            </a:extLst>
          </p:cNvPr>
          <p:cNvSpPr>
            <a:spLocks noGrp="1"/>
          </p:cNvSpPr>
          <p:nvPr>
            <p:ph sz="half" idx="1"/>
          </p:nvPr>
        </p:nvSpPr>
        <p:spPr/>
        <p:txBody>
          <a:bodyPr/>
          <a:lstStyle/>
          <a:p>
            <a:r>
              <a:rPr lang="zh-CN" altLang="en-US" dirty="0"/>
              <a:t>从上面这个分工我们也能看出</a:t>
            </a:r>
            <a:r>
              <a:rPr lang="en-US" altLang="zh-CN" dirty="0"/>
              <a:t>CPU</a:t>
            </a:r>
            <a:r>
              <a:rPr lang="zh-CN" altLang="en-US" dirty="0"/>
              <a:t>的大概工作流程，简单来说就是这四步：</a:t>
            </a:r>
          </a:p>
          <a:p>
            <a:r>
              <a:rPr lang="en-US" altLang="zh-CN" dirty="0"/>
              <a:t>1</a:t>
            </a:r>
            <a:r>
              <a:rPr lang="zh-CN" altLang="en-US" dirty="0"/>
              <a:t>、从内存提取指令；</a:t>
            </a:r>
            <a:r>
              <a:rPr lang="en-US" altLang="zh-CN" dirty="0"/>
              <a:t>2</a:t>
            </a:r>
            <a:r>
              <a:rPr lang="zh-CN" altLang="en-US" dirty="0"/>
              <a:t>、解码；</a:t>
            </a:r>
            <a:r>
              <a:rPr lang="en-US" altLang="zh-CN" dirty="0"/>
              <a:t>3</a:t>
            </a:r>
            <a:r>
              <a:rPr lang="zh-CN" altLang="en-US" dirty="0"/>
              <a:t>、执行；</a:t>
            </a:r>
            <a:r>
              <a:rPr lang="en-US" altLang="zh-CN" dirty="0"/>
              <a:t>4</a:t>
            </a:r>
            <a:r>
              <a:rPr lang="zh-CN" altLang="en-US" dirty="0"/>
              <a:t>、写回。</a:t>
            </a:r>
          </a:p>
          <a:p>
            <a:endParaRPr lang="zh-CN" altLang="en-US" dirty="0"/>
          </a:p>
        </p:txBody>
      </p:sp>
    </p:spTree>
    <p:extLst>
      <p:ext uri="{BB962C8B-B14F-4D97-AF65-F5344CB8AC3E}">
        <p14:creationId xmlns:p14="http://schemas.microsoft.com/office/powerpoint/2010/main" val="1128225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94B1FFA-D576-1A49-B761-D472F9FA7AC7}"/>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053603F1-A309-F041-875F-02683DD8C8C0}"/>
              </a:ext>
            </a:extLst>
          </p:cNvPr>
          <p:cNvSpPr>
            <a:spLocks noGrp="1"/>
          </p:cNvSpPr>
          <p:nvPr>
            <p:ph sz="half" idx="1"/>
          </p:nvPr>
        </p:nvSpPr>
        <p:spPr/>
        <p:txBody>
          <a:bodyPr/>
          <a:lstStyle/>
          <a:p>
            <a:r>
              <a:rPr lang="zh-CN" altLang="en-US" dirty="0"/>
              <a:t>但仔细回看一下</a:t>
            </a:r>
            <a:r>
              <a:rPr lang="en-US" altLang="zh-CN" dirty="0"/>
              <a:t>CPU</a:t>
            </a:r>
            <a:r>
              <a:rPr lang="zh-CN" altLang="en-US" dirty="0"/>
              <a:t>三大组成的各自分工，可以发现控制器和寄存器是这里面要负责的东西最多、要存的东西最多的两部分。这样的设计就造成</a:t>
            </a:r>
            <a:r>
              <a:rPr lang="en-US" altLang="zh-CN" b="1" dirty="0"/>
              <a:t>CPU</a:t>
            </a:r>
            <a:r>
              <a:rPr lang="zh-CN" altLang="en-US" b="1" dirty="0"/>
              <a:t>最擅长的是逻辑控制，而非计算</a:t>
            </a:r>
            <a:r>
              <a:rPr lang="zh-CN" altLang="en-US" dirty="0"/>
              <a:t>。</a:t>
            </a:r>
          </a:p>
          <a:p>
            <a:br>
              <a:rPr lang="zh-CN" altLang="en-US" dirty="0"/>
            </a:br>
            <a:endParaRPr lang="zh-CN" altLang="en-US" dirty="0"/>
          </a:p>
          <a:p>
            <a:br>
              <a:rPr lang="zh-CN" altLang="en-US" dirty="0"/>
            </a:br>
            <a:endParaRPr lang="zh-CN" altLang="en-US" dirty="0"/>
          </a:p>
        </p:txBody>
      </p:sp>
      <p:pic>
        <p:nvPicPr>
          <p:cNvPr id="7" name="图片 6">
            <a:extLst>
              <a:ext uri="{FF2B5EF4-FFF2-40B4-BE49-F238E27FC236}">
                <a16:creationId xmlns:a16="http://schemas.microsoft.com/office/drawing/2014/main" id="{D435DA99-4AA5-4D4D-A6C7-2E9939669704}"/>
              </a:ext>
            </a:extLst>
          </p:cNvPr>
          <p:cNvPicPr>
            <a:picLocks noChangeAspect="1"/>
          </p:cNvPicPr>
          <p:nvPr/>
        </p:nvPicPr>
        <p:blipFill>
          <a:blip r:embed="rId2"/>
          <a:stretch>
            <a:fillRect/>
          </a:stretch>
        </p:blipFill>
        <p:spPr>
          <a:xfrm>
            <a:off x="3578101" y="2852936"/>
            <a:ext cx="3645024" cy="3159021"/>
          </a:xfrm>
          <a:prstGeom prst="rect">
            <a:avLst/>
          </a:prstGeom>
        </p:spPr>
      </p:pic>
    </p:spTree>
    <p:extLst>
      <p:ext uri="{BB962C8B-B14F-4D97-AF65-F5344CB8AC3E}">
        <p14:creationId xmlns:p14="http://schemas.microsoft.com/office/powerpoint/2010/main" val="4239151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16BC1ED-0E24-B849-8B51-BE956DC8D6F3}"/>
              </a:ext>
            </a:extLst>
          </p:cNvPr>
          <p:cNvSpPr>
            <a:spLocks noGrp="1"/>
          </p:cNvSpPr>
          <p:nvPr>
            <p:ph type="title"/>
          </p:nvPr>
        </p:nvSpPr>
        <p:spPr/>
        <p:txBody>
          <a:bodyPr/>
          <a:lstStyle/>
          <a:p>
            <a:r>
              <a:rPr lang="zh-CN" altLang="en-US" dirty="0"/>
              <a:t>引用</a:t>
            </a:r>
          </a:p>
        </p:txBody>
      </p:sp>
      <p:sp>
        <p:nvSpPr>
          <p:cNvPr id="6" name="内容占位符 5">
            <a:extLst>
              <a:ext uri="{FF2B5EF4-FFF2-40B4-BE49-F238E27FC236}">
                <a16:creationId xmlns:a16="http://schemas.microsoft.com/office/drawing/2014/main" id="{285BFD9E-79C3-EF40-8B88-53FB12969DC6}"/>
              </a:ext>
            </a:extLst>
          </p:cNvPr>
          <p:cNvSpPr>
            <a:spLocks noGrp="1"/>
          </p:cNvSpPr>
          <p:nvPr>
            <p:ph sz="half" idx="1"/>
          </p:nvPr>
        </p:nvSpPr>
        <p:spPr/>
        <p:txBody>
          <a:bodyPr/>
          <a:lstStyle/>
          <a:p>
            <a:pPr>
              <a:buSzPct val="100000"/>
              <a:buFont typeface="+mj-lt"/>
              <a:buAutoNum type="arabicPeriod"/>
            </a:pPr>
            <a:r>
              <a:rPr lang="en-US" altLang="zh-CN" sz="1200" dirty="0">
                <a:latin typeface="Gill Sans MT" panose="020B0502020104020203" pitchFamily="34" charset="0"/>
              </a:rPr>
              <a:t>Radford, Alec, et al. "Improving language understanding by generative pre-training." (2018)</a:t>
            </a:r>
          </a:p>
          <a:p>
            <a:pPr>
              <a:buSzPct val="100000"/>
              <a:buFont typeface="+mj-lt"/>
              <a:buAutoNum type="arabicPeriod"/>
            </a:pPr>
            <a:r>
              <a:rPr lang="en-US" altLang="zh-CN" sz="1200" dirty="0">
                <a:latin typeface="Gill Sans MT" panose="020B0502020104020203" pitchFamily="34" charset="0"/>
              </a:rPr>
              <a:t>Radford, Alec, et al. "Language models are unsupervised multitask learners." OpenAI blog 1.8 (2019): 9</a:t>
            </a:r>
          </a:p>
          <a:p>
            <a:pPr>
              <a:buSzPct val="100000"/>
              <a:buFont typeface="+mj-lt"/>
              <a:buAutoNum type="arabicPeriod"/>
            </a:pPr>
            <a:r>
              <a:rPr lang="en-US" altLang="zh-CN" sz="1200" dirty="0">
                <a:latin typeface="Gill Sans MT" panose="020B0502020104020203" pitchFamily="34" charset="0"/>
              </a:rPr>
              <a:t>Dale, Robert. "GPT-3: What’s it good for?." Natural Language Engineering 27.1 (2021): 113-118</a:t>
            </a:r>
          </a:p>
          <a:p>
            <a:pPr>
              <a:buSzPct val="100000"/>
              <a:buFont typeface="+mj-lt"/>
              <a:buAutoNum type="arabicPeriod"/>
            </a:pPr>
            <a:r>
              <a:rPr lang="en-US" altLang="zh-CN" sz="1200" dirty="0">
                <a:latin typeface="Gill Sans MT" panose="020B0502020104020203" pitchFamily="34" charset="0"/>
              </a:rPr>
              <a:t>Floridi, Luciano, and Massimo Chiriatti. "GPT-3: Its nature, scope, limits, and consequences." Minds and Machines 30 (2020): 681-694.</a:t>
            </a:r>
          </a:p>
          <a:p>
            <a:pPr>
              <a:buSzPct val="100000"/>
              <a:buFont typeface="+mj-lt"/>
              <a:buAutoNum type="arabicPeriod"/>
            </a:pPr>
            <a:r>
              <a:rPr lang="en-US" altLang="zh-CN" sz="1200" dirty="0">
                <a:latin typeface="Gill Sans MT" panose="020B0502020104020203" pitchFamily="34" charset="0"/>
              </a:rPr>
              <a:t>Brown, Tom, et al. "Language models are few-shot learners." Advances in neural information processing systems 33 (2020): 1877-1901</a:t>
            </a:r>
          </a:p>
          <a:p>
            <a:pPr>
              <a:buSzPct val="100000"/>
              <a:buFont typeface="+mj-lt"/>
              <a:buAutoNum type="arabicPeriod"/>
            </a:pPr>
            <a:r>
              <a:rPr lang="en-US" altLang="zh-CN" sz="1200" dirty="0">
                <a:latin typeface="Gill Sans MT" panose="020B0502020104020203" pitchFamily="34" charset="0"/>
              </a:rPr>
              <a:t>Ouyang, Long, et al. "Training language models to follow instructions with human feedback."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preprint arXiv:2203.02155 (2022)</a:t>
            </a:r>
          </a:p>
          <a:p>
            <a:pPr>
              <a:buSzPct val="100000"/>
              <a:buFont typeface="+mj-lt"/>
              <a:buAutoNum type="arabicPeriod"/>
            </a:pPr>
            <a:r>
              <a:rPr lang="en-US" altLang="zh-CN" sz="1200" dirty="0">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https://openai.com/blog/instruction-following/</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3">
                  <a:extLst>
                    <a:ext uri="{A12FA001-AC4F-418D-AE19-62706E023703}">
                      <ahyp:hlinkClr xmlns:ahyp="http://schemas.microsoft.com/office/drawing/2018/hyperlinkcolor" val="tx"/>
                    </a:ext>
                  </a:extLst>
                </a:hlinkClick>
              </a:rPr>
              <a:t>https://openai.com/blog/chatgpt/</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4">
                  <a:extLst>
                    <a:ext uri="{A12FA001-AC4F-418D-AE19-62706E023703}">
                      <ahyp:hlinkClr xmlns:ahyp="http://schemas.microsoft.com/office/drawing/2018/hyperlinkcolor" val="tx"/>
                    </a:ext>
                  </a:extLst>
                </a:hlinkClick>
              </a:rPr>
              <a:t>https://sh-tsang.medium.com/review-instructgpt-training-language-models-to-follow-instructions-with-human-feedback-7fce4bf9059a</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5">
                  <a:extLst>
                    <a:ext uri="{A12FA001-AC4F-418D-AE19-62706E023703}">
                      <ahyp:hlinkClr xmlns:ahyp="http://schemas.microsoft.com/office/drawing/2018/hyperlinkcolor" val="tx"/>
                    </a:ext>
                  </a:extLst>
                </a:hlinkClick>
              </a:rPr>
              <a:t>https://jalammar.github.io/how-gpt3-works-visualizations-animations/</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6">
                  <a:extLst>
                    <a:ext uri="{A12FA001-AC4F-418D-AE19-62706E023703}">
                      <ahyp:hlinkClr xmlns:ahyp="http://schemas.microsoft.com/office/drawing/2018/hyperlinkcolor" val="tx"/>
                    </a:ext>
                  </a:extLst>
                </a:hlinkClick>
              </a:rPr>
              <a:t>https://jalammar.github.io/</a:t>
            </a:r>
            <a:endParaRPr lang="en-US" altLang="zh-CN" sz="1200"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2369750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31554</TotalTime>
  <Words>543</Words>
  <Application>Microsoft Macintosh PowerPoint</Application>
  <PresentationFormat>自定义</PresentationFormat>
  <Paragraphs>33</Paragraphs>
  <Slides>10</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10</vt:i4>
      </vt:variant>
    </vt:vector>
  </HeadingPairs>
  <TitlesOfParts>
    <vt:vector size="29"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计算架构的发展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5624</cp:revision>
  <dcterms:created xsi:type="dcterms:W3CDTF">2015-01-14T10:38:57Z</dcterms:created>
  <dcterms:modified xsi:type="dcterms:W3CDTF">2023-02-19T11:46:05Z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